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3" r:id="rId5"/>
    <p:sldId id="274" r:id="rId6"/>
    <p:sldId id="275" r:id="rId7"/>
    <p:sldId id="276" r:id="rId8"/>
    <p:sldId id="277" r:id="rId9"/>
    <p:sldId id="278" r:id="rId10"/>
    <p:sldId id="260" r:id="rId11"/>
    <p:sldId id="259" r:id="rId12"/>
    <p:sldId id="261" r:id="rId13"/>
    <p:sldId id="262" r:id="rId14"/>
    <p:sldId id="264" r:id="rId15"/>
    <p:sldId id="263" r:id="rId16"/>
    <p:sldId id="266" r:id="rId17"/>
    <p:sldId id="265" r:id="rId18"/>
    <p:sldId id="267" r:id="rId19"/>
    <p:sldId id="268" r:id="rId20"/>
    <p:sldId id="269" r:id="rId21"/>
    <p:sldId id="270" r:id="rId22"/>
    <p:sldId id="271" r:id="rId23"/>
    <p:sldId id="272" r:id="rId24"/>
    <p:sldId id="279" r:id="rId25"/>
    <p:sldId id="280" r:id="rId26"/>
    <p:sldId id="292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93" r:id="rId35"/>
    <p:sldId id="290" r:id="rId36"/>
    <p:sldId id="288" r:id="rId37"/>
    <p:sldId id="289" r:id="rId38"/>
    <p:sldId id="291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E7AACDA8-1DAE-024A-8DEB-DF1F535CB41B}">
          <p14:sldIdLst>
            <p14:sldId id="256"/>
            <p14:sldId id="257"/>
            <p14:sldId id="258"/>
            <p14:sldId id="273"/>
            <p14:sldId id="274"/>
            <p14:sldId id="275"/>
            <p14:sldId id="276"/>
            <p14:sldId id="277"/>
            <p14:sldId id="278"/>
            <p14:sldId id="260"/>
            <p14:sldId id="259"/>
            <p14:sldId id="261"/>
            <p14:sldId id="262"/>
            <p14:sldId id="264"/>
            <p14:sldId id="263"/>
            <p14:sldId id="266"/>
            <p14:sldId id="265"/>
            <p14:sldId id="267"/>
            <p14:sldId id="268"/>
            <p14:sldId id="269"/>
            <p14:sldId id="270"/>
            <p14:sldId id="271"/>
            <p14:sldId id="272"/>
            <p14:sldId id="279"/>
            <p14:sldId id="280"/>
            <p14:sldId id="292"/>
            <p14:sldId id="281"/>
            <p14:sldId id="282"/>
            <p14:sldId id="283"/>
            <p14:sldId id="284"/>
            <p14:sldId id="285"/>
            <p14:sldId id="286"/>
            <p14:sldId id="287"/>
            <p14:sldId id="293"/>
            <p14:sldId id="290"/>
            <p14:sldId id="288"/>
            <p14:sldId id="289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png>
</file>

<file path=ppt/media/image4.gif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11/17/19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Go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GC</a:t>
            </a:r>
            <a:r>
              <a:rPr kumimoji="1" lang="zh-CN" altLang="en-US" dirty="0" smtClean="0"/>
              <a:t>策略分享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张凯宏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28620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Go is value-oriented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125" y="2463800"/>
            <a:ext cx="103886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9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Go allows interior pointers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5619" y="2780383"/>
            <a:ext cx="8824913" cy="317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37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静态编译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No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JIT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recompilation</a:t>
            </a:r>
            <a:endParaRPr kumimoji="1" lang="zh-CN" altLang="en-US" dirty="0" smtClean="0"/>
          </a:p>
          <a:p>
            <a:pPr lvl="1"/>
            <a:r>
              <a:rPr lang="zh-CN" altLang="en-US" dirty="0" smtClean="0"/>
              <a:t>优势：</a:t>
            </a:r>
            <a:r>
              <a:rPr lang="en-US" altLang="zh-CN" dirty="0" smtClean="0"/>
              <a:t>reproducibility </a:t>
            </a:r>
            <a:r>
              <a:rPr lang="en-US" altLang="zh-CN" dirty="0"/>
              <a:t>of program execution is a lot easier which makes moving forward with compiler improvements much </a:t>
            </a:r>
            <a:r>
              <a:rPr lang="en-US" altLang="zh-CN" dirty="0" smtClean="0"/>
              <a:t>faster</a:t>
            </a:r>
            <a:endParaRPr lang="zh-CN" altLang="en-US" dirty="0" smtClean="0"/>
          </a:p>
          <a:p>
            <a:pPr lvl="1"/>
            <a:r>
              <a:rPr kumimoji="1" lang="zh-CN" altLang="en-US" dirty="0" smtClean="0"/>
              <a:t>劣势：</a:t>
            </a:r>
            <a:r>
              <a:rPr lang="en-US" altLang="zh-CN" dirty="0"/>
              <a:t>On the sad side of it we don't have the chance to do feedback optimizations as you would with a </a:t>
            </a:r>
            <a:r>
              <a:rPr lang="en-US" altLang="zh-CN" dirty="0" err="1"/>
              <a:t>JITed</a:t>
            </a:r>
            <a:r>
              <a:rPr lang="en-US" altLang="zh-CN"/>
              <a:t> system</a:t>
            </a:r>
            <a:endParaRPr kumimoji="1" lang="en-US" altLang="zh-CN" dirty="0" smtClean="0"/>
          </a:p>
          <a:p>
            <a:r>
              <a:rPr kumimoji="1" lang="en-US" altLang="zh-CN" dirty="0" smtClean="0"/>
              <a:t>Binary contains entire runtime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8723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Two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knobs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err="1" smtClean="0"/>
              <a:t>SetGCPercent</a:t>
            </a:r>
            <a:r>
              <a:rPr kumimoji="1" lang="en-US" altLang="zh-CN" dirty="0" smtClean="0"/>
              <a:t>: </a:t>
            </a:r>
            <a:r>
              <a:rPr lang="en-US" altLang="zh-CN" dirty="0"/>
              <a:t>A</a:t>
            </a:r>
            <a:r>
              <a:rPr lang="en-US" altLang="zh-CN" dirty="0" smtClean="0"/>
              <a:t>djusts </a:t>
            </a:r>
            <a:r>
              <a:rPr lang="en-US" altLang="zh-CN" dirty="0"/>
              <a:t>how much CPU you want to use and how much memory you want to </a:t>
            </a:r>
            <a:r>
              <a:rPr lang="en-US" altLang="zh-CN" dirty="0" smtClean="0"/>
              <a:t>use. </a:t>
            </a:r>
            <a:r>
              <a:rPr lang="en-US" altLang="zh-CN" dirty="0"/>
              <a:t>The default is 100 which means that half the heap is dedicated to live memory and half the heap is dedicated to allocation.</a:t>
            </a:r>
            <a:endParaRPr kumimoji="1" lang="en-US" altLang="zh-CN" dirty="0" smtClean="0"/>
          </a:p>
          <a:p>
            <a:r>
              <a:rPr kumimoji="1" lang="en-US" altLang="zh-CN" dirty="0" err="1" smtClean="0"/>
              <a:t>SetMaxHeap</a:t>
            </a:r>
            <a:r>
              <a:rPr kumimoji="1" lang="en-US" altLang="zh-CN" dirty="0" smtClean="0"/>
              <a:t>: </a:t>
            </a:r>
            <a:r>
              <a:rPr lang="en-US" altLang="zh-CN" dirty="0"/>
              <a:t>S</a:t>
            </a:r>
            <a:r>
              <a:rPr lang="en-US" altLang="zh-CN" dirty="0" smtClean="0"/>
              <a:t>et </a:t>
            </a:r>
            <a:r>
              <a:rPr lang="en-US" altLang="zh-CN" dirty="0"/>
              <a:t>what the maximum heap size should be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55581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History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3462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 smtClean="0"/>
              <a:t>2014 </a:t>
            </a:r>
            <a:r>
              <a:rPr kumimoji="1" lang="mr-IN" altLang="zh-CN" sz="3200" dirty="0" smtClean="0"/>
              <a:t>–</a:t>
            </a:r>
            <a:r>
              <a:rPr kumimoji="1" lang="en-US" altLang="zh-CN" sz="3200" dirty="0" smtClean="0"/>
              <a:t> GC latency is an existential threat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&gt; 100ms p99 latency</a:t>
            </a:r>
          </a:p>
          <a:p>
            <a:r>
              <a:rPr kumimoji="1" lang="en-US" altLang="zh-CN" dirty="0" smtClean="0"/>
              <a:t>One request may suffer several GCs</a:t>
            </a:r>
          </a:p>
          <a:p>
            <a:r>
              <a:rPr lang="en-US" altLang="zh-CN" dirty="0"/>
              <a:t>I</a:t>
            </a:r>
            <a:r>
              <a:rPr lang="en-US" altLang="zh-CN" dirty="0" smtClean="0"/>
              <a:t>t's </a:t>
            </a:r>
            <a:r>
              <a:rPr lang="en-US" altLang="zh-CN" dirty="0"/>
              <a:t>2014 and Jeff Dean had just come out with his paper called 'The Tail at Scale' which this digs into this </a:t>
            </a:r>
            <a:r>
              <a:rPr lang="en-US" altLang="zh-CN" dirty="0" smtClean="0"/>
              <a:t>further.</a:t>
            </a:r>
          </a:p>
          <a:p>
            <a:r>
              <a:rPr lang="en-US" altLang="zh-CN" dirty="0"/>
              <a:t>T</a:t>
            </a:r>
            <a:r>
              <a:rPr lang="en-US" altLang="zh-CN" dirty="0" smtClean="0"/>
              <a:t>his problem is called </a:t>
            </a:r>
            <a:r>
              <a:rPr lang="en-US" altLang="zh-CN" dirty="0"/>
              <a:t>the tyranny of the 9s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2135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Fight the tyranny of the 9s with redundancy</a:t>
            </a:r>
            <a:endParaRPr kumimoji="1" lang="zh-CN" altLang="en-US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多部署几个节点</a:t>
            </a:r>
          </a:p>
          <a:p>
            <a:r>
              <a:rPr kumimoji="1" lang="zh-CN" altLang="en-US" dirty="0" smtClean="0"/>
              <a:t>一旦一个节点超时，则请求下一个节点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9432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200" dirty="0"/>
              <a:t>F</a:t>
            </a:r>
            <a:r>
              <a:rPr lang="en-US" altLang="zh-CN" sz="3200" dirty="0" smtClean="0"/>
              <a:t>ight </a:t>
            </a:r>
            <a:r>
              <a:rPr lang="en-US" altLang="zh-CN" sz="3200" dirty="0"/>
              <a:t>the tyranny of the </a:t>
            </a:r>
            <a:r>
              <a:rPr lang="en-US" altLang="zh-CN" sz="3200" dirty="0" smtClean="0"/>
              <a:t>9s with redundancy</a:t>
            </a:r>
            <a:endParaRPr kumimoji="1" lang="zh-CN" altLang="en-US" sz="32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2561" y="2360430"/>
            <a:ext cx="7503806" cy="4220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321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2014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SLO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25%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total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CPU</a:t>
            </a:r>
            <a:endParaRPr kumimoji="1" lang="zh-CN" altLang="en-US" dirty="0" smtClean="0"/>
          </a:p>
          <a:p>
            <a:r>
              <a:rPr kumimoji="1" lang="en-US" altLang="zh-CN" dirty="0" smtClean="0"/>
              <a:t>Heap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live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heap</a:t>
            </a:r>
            <a:endParaRPr kumimoji="1" lang="zh-CN" altLang="en-US" dirty="0" smtClean="0"/>
          </a:p>
          <a:p>
            <a:r>
              <a:rPr kumimoji="1" lang="en-US" altLang="zh-CN" dirty="0" smtClean="0"/>
              <a:t>10ms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pause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every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50ms</a:t>
            </a:r>
            <a:endParaRPr kumimoji="1" lang="zh-CN" altLang="en-US" dirty="0" smtClean="0"/>
          </a:p>
          <a:p>
            <a:r>
              <a:rPr kumimoji="1" lang="en-US" altLang="zh-CN" dirty="0" err="1" smtClean="0"/>
              <a:t>Goroutine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allocation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~=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assists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4193698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Tri-color</a:t>
            </a:r>
            <a:r>
              <a:rPr kumimoji="1" lang="zh-CN" altLang="en-US" dirty="0" smtClean="0"/>
              <a:t> </a:t>
            </a:r>
            <a:r>
              <a:rPr lang="en-US" altLang="zh-CN" dirty="0" smtClean="0"/>
              <a:t>algorithm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kumimoji="1" lang="en-US" altLang="zh-CN" dirty="0" smtClean="0"/>
              <a:t>Write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barrier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54954" y="2603500"/>
            <a:ext cx="4771284" cy="3416300"/>
          </a:xfrm>
        </p:spPr>
        <p:txBody>
          <a:bodyPr/>
          <a:lstStyle/>
          <a:p>
            <a:r>
              <a:rPr kumimoji="1" lang="zh-CN" altLang="en-US" dirty="0" smtClean="0"/>
              <a:t>三色标记法过程中，如果黑色节点引用白色节点，则可能会错误地回收白色节点。</a:t>
            </a:r>
          </a:p>
          <a:p>
            <a:r>
              <a:rPr kumimoji="1" lang="zh-CN" altLang="en-US" dirty="0" smtClean="0"/>
              <a:t>解决方案：写屏障，</a:t>
            </a:r>
            <a:r>
              <a:rPr lang="zh-CN" altLang="en-US" dirty="0" smtClean="0"/>
              <a:t>记录</a:t>
            </a:r>
            <a:r>
              <a:rPr lang="zh-CN" altLang="en-US" dirty="0"/>
              <a:t>下 </a:t>
            </a:r>
            <a:r>
              <a:rPr lang="en-US" altLang="zh-CN" dirty="0" err="1"/>
              <a:t>mutator</a:t>
            </a:r>
            <a:r>
              <a:rPr lang="en-US" altLang="zh-CN" dirty="0"/>
              <a:t> </a:t>
            </a:r>
            <a:r>
              <a:rPr lang="zh-CN" altLang="en-US" dirty="0"/>
              <a:t>新增的由黑色</a:t>
            </a:r>
            <a:r>
              <a:rPr lang="en-US" altLang="zh-CN" dirty="0"/>
              <a:t>–&gt;</a:t>
            </a:r>
            <a:r>
              <a:rPr lang="zh-CN" altLang="en-US" dirty="0"/>
              <a:t>白色对象的指针，并把该对象标为灰色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211" y="2372810"/>
            <a:ext cx="5586780" cy="426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32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Agenda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Overview</a:t>
            </a:r>
          </a:p>
          <a:p>
            <a:r>
              <a:rPr kumimoji="1" lang="en-US" altLang="zh-CN" dirty="0" smtClean="0"/>
              <a:t>Features in Go</a:t>
            </a:r>
          </a:p>
          <a:p>
            <a:r>
              <a:rPr kumimoji="1" lang="en-US" altLang="zh-CN" dirty="0" smtClean="0"/>
              <a:t>History</a:t>
            </a:r>
          </a:p>
          <a:p>
            <a:r>
              <a:rPr kumimoji="1" lang="en-US" altLang="zh-CN" dirty="0" smtClean="0"/>
              <a:t>Generational GC</a:t>
            </a:r>
          </a:p>
          <a:p>
            <a:r>
              <a:rPr kumimoji="1" lang="en-US" altLang="zh-CN" dirty="0" smtClean="0"/>
              <a:t>Go Going Forward</a:t>
            </a:r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67635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Copying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Read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Barrier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Copying GC</a:t>
            </a:r>
            <a:r>
              <a:rPr kumimoji="1" lang="zh-CN" altLang="en-US" dirty="0" smtClean="0"/>
              <a:t>：解决</a:t>
            </a:r>
            <a:r>
              <a:rPr kumimoji="1" lang="en-US" altLang="zh-CN" dirty="0" smtClean="0"/>
              <a:t>GC</a:t>
            </a:r>
            <a:r>
              <a:rPr kumimoji="1" lang="zh-CN" altLang="en-US" dirty="0" smtClean="0"/>
              <a:t>中内存碎片问题，且在分配内存时可以使用</a:t>
            </a:r>
            <a:r>
              <a:rPr kumimoji="1" lang="en-US" altLang="zh-CN" dirty="0" smtClean="0"/>
              <a:t>Bump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pointer</a:t>
            </a:r>
            <a:r>
              <a:rPr kumimoji="1" lang="zh-CN" altLang="en-US" dirty="0" smtClean="0"/>
              <a:t>算法（尾指针就地分配）</a:t>
            </a:r>
          </a:p>
          <a:p>
            <a:r>
              <a:rPr kumimoji="1" lang="en-US" altLang="zh-CN" dirty="0" smtClean="0"/>
              <a:t>Read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Barrier</a:t>
            </a:r>
            <a:r>
              <a:rPr kumimoji="1" lang="zh-CN" altLang="en-US" dirty="0" smtClean="0"/>
              <a:t>：解决</a:t>
            </a:r>
            <a:r>
              <a:rPr kumimoji="1" lang="en-US" altLang="zh-CN" dirty="0" smtClean="0"/>
              <a:t>Copying</a:t>
            </a:r>
            <a:r>
              <a:rPr kumimoji="1" lang="zh-CN" altLang="en-US" dirty="0" smtClean="0"/>
              <a:t>过程中，读到旧对象问题。在读的时候加个判断，如果正在</a:t>
            </a:r>
            <a:r>
              <a:rPr kumimoji="1" lang="en-US" altLang="zh-CN" dirty="0" smtClean="0"/>
              <a:t>copy</a:t>
            </a:r>
            <a:r>
              <a:rPr kumimoji="1" lang="zh-CN" altLang="en-US" dirty="0" smtClean="0"/>
              <a:t>，则等待</a:t>
            </a:r>
            <a:r>
              <a:rPr kumimoji="1" lang="en-US" altLang="zh-CN" dirty="0" smtClean="0"/>
              <a:t>copy</a:t>
            </a:r>
            <a:r>
              <a:rPr kumimoji="1" lang="zh-CN" altLang="en-US" dirty="0" smtClean="0"/>
              <a:t>完成后再读。</a:t>
            </a:r>
          </a:p>
        </p:txBody>
      </p:sp>
    </p:spTree>
    <p:extLst>
      <p:ext uri="{BB962C8B-B14F-4D97-AF65-F5344CB8AC3E}">
        <p14:creationId xmlns:p14="http://schemas.microsoft.com/office/powerpoint/2010/main" val="7090207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Size-segregated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spans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4954" y="2603500"/>
            <a:ext cx="10034806" cy="3623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11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Size-segregated</a:t>
            </a:r>
            <a:r>
              <a:rPr kumimoji="1" lang="zh-CN" altLang="en-US" dirty="0"/>
              <a:t> </a:t>
            </a:r>
            <a:r>
              <a:rPr kumimoji="1" lang="en-US" altLang="zh-CN" dirty="0"/>
              <a:t>spans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类似</a:t>
            </a:r>
            <a:r>
              <a:rPr kumimoji="1" lang="en-US" altLang="zh-CN" dirty="0" err="1"/>
              <a:t>tcmalloc</a:t>
            </a:r>
            <a:r>
              <a:rPr kumimoji="1" lang="zh-CN" altLang="en-US" dirty="0"/>
              <a:t>（</a:t>
            </a:r>
            <a:r>
              <a:rPr kumimoji="1" lang="en-US" altLang="zh-CN" dirty="0"/>
              <a:t>google</a:t>
            </a:r>
            <a:r>
              <a:rPr kumimoji="1" lang="zh-CN" altLang="en-US" dirty="0"/>
              <a:t>），</a:t>
            </a:r>
            <a:r>
              <a:rPr kumimoji="1" lang="en-US" altLang="zh-CN" dirty="0" err="1"/>
              <a:t>jemalloc</a:t>
            </a:r>
            <a:r>
              <a:rPr kumimoji="1" lang="zh-CN" altLang="en-US" dirty="0"/>
              <a:t>，</a:t>
            </a:r>
            <a:r>
              <a:rPr kumimoji="1" lang="en-US" altLang="zh-CN" dirty="0"/>
              <a:t>written</a:t>
            </a:r>
            <a:r>
              <a:rPr kumimoji="1" lang="zh-CN" altLang="en-US" dirty="0"/>
              <a:t> </a:t>
            </a:r>
            <a:r>
              <a:rPr kumimoji="1" lang="en-US" altLang="zh-CN" dirty="0"/>
              <a:t>in</a:t>
            </a:r>
            <a:r>
              <a:rPr kumimoji="1" lang="zh-CN" altLang="en-US" dirty="0"/>
              <a:t> </a:t>
            </a:r>
            <a:r>
              <a:rPr kumimoji="1" lang="en-US" altLang="zh-CN" dirty="0"/>
              <a:t>Go</a:t>
            </a:r>
            <a:endParaRPr kumimoji="1" lang="zh-CN" altLang="en-US" dirty="0"/>
          </a:p>
          <a:p>
            <a:r>
              <a:rPr kumimoji="1" lang="en-US" altLang="zh-CN" dirty="0" smtClean="0"/>
              <a:t>Low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Fragmentation</a:t>
            </a:r>
            <a:endParaRPr kumimoji="1" lang="zh-CN" altLang="en-US" dirty="0" smtClean="0"/>
          </a:p>
          <a:p>
            <a:r>
              <a:rPr lang="en-US" altLang="zh-CN" dirty="0" smtClean="0"/>
              <a:t>Zero </a:t>
            </a:r>
            <a:r>
              <a:rPr lang="en-US" altLang="zh-CN" dirty="0"/>
              <a:t>contention allocation </a:t>
            </a:r>
            <a:r>
              <a:rPr lang="en-US" altLang="zh-CN" dirty="0" smtClean="0"/>
              <a:t>paths</a:t>
            </a:r>
            <a:r>
              <a:rPr lang="zh-CN" altLang="en-US" dirty="0" smtClean="0"/>
              <a:t> </a:t>
            </a:r>
            <a:r>
              <a:rPr lang="en-US" altLang="zh-CN" dirty="0" smtClean="0"/>
              <a:t>among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Goroutines</a:t>
            </a:r>
            <a:endParaRPr lang="zh-CN" altLang="en-US" dirty="0" smtClean="0"/>
          </a:p>
          <a:p>
            <a:r>
              <a:rPr lang="en-US" altLang="zh-CN" dirty="0"/>
              <a:t>Speed: Non-copy did not concern us, allocation admittedly might be slower but still in the order of C. It might not be as fast as bump pointer but that was OK.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068539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Object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Metadata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No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Headers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pointer</a:t>
            </a:r>
            <a:endParaRPr kumimoji="1" lang="zh-CN" altLang="en-US" dirty="0" smtClean="0"/>
          </a:p>
          <a:p>
            <a:r>
              <a:rPr kumimoji="1" lang="en-US" altLang="zh-CN" dirty="0" smtClean="0"/>
              <a:t>On-the-side mark bit, reused for allocation</a:t>
            </a:r>
          </a:p>
          <a:p>
            <a:r>
              <a:rPr lang="en-US" altLang="zh-CN" dirty="0"/>
              <a:t>Each word has 2 </a:t>
            </a:r>
            <a:r>
              <a:rPr lang="en-US" altLang="zh-CN" dirty="0" smtClean="0"/>
              <a:t>bits:</a:t>
            </a:r>
          </a:p>
          <a:p>
            <a:pPr lvl="1"/>
            <a:r>
              <a:rPr kumimoji="1" lang="en-US" altLang="zh-CN" dirty="0" smtClean="0"/>
              <a:t>Pointer or scalar</a:t>
            </a:r>
          </a:p>
          <a:p>
            <a:pPr lvl="1"/>
            <a:r>
              <a:rPr kumimoji="1" lang="en-US" altLang="zh-CN" dirty="0" smtClean="0"/>
              <a:t>More pointers in object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6789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Write barrier on during GC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The write </a:t>
            </a:r>
            <a:r>
              <a:rPr lang="en-US" altLang="zh-CN" dirty="0" smtClean="0"/>
              <a:t>barrier </a:t>
            </a:r>
            <a:r>
              <a:rPr lang="en-US" altLang="zh-CN" dirty="0"/>
              <a:t>is on only during the </a:t>
            </a:r>
            <a:r>
              <a:rPr lang="en-US" altLang="zh-CN" dirty="0" smtClean="0"/>
              <a:t>GC</a:t>
            </a:r>
          </a:p>
          <a:p>
            <a:r>
              <a:rPr lang="en-US" altLang="zh-CN" dirty="0"/>
              <a:t>At other times the compiled code loads a global variable and looks at </a:t>
            </a:r>
            <a:r>
              <a:rPr lang="en-US" altLang="zh-CN" dirty="0" smtClean="0"/>
              <a:t>it</a:t>
            </a:r>
          </a:p>
          <a:p>
            <a:r>
              <a:rPr lang="en-US" altLang="zh-CN" dirty="0"/>
              <a:t>W</a:t>
            </a:r>
            <a:r>
              <a:rPr lang="en-US" altLang="zh-CN" dirty="0" smtClean="0"/>
              <a:t>rite </a:t>
            </a:r>
            <a:r>
              <a:rPr lang="en-US" altLang="zh-CN" dirty="0"/>
              <a:t>barrier is responsible for ensuring that no reachable objects get lost during the tri-color operations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77677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The GC Pacer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Monitor </a:t>
            </a:r>
            <a:r>
              <a:rPr lang="en-US" altLang="zh-CN" dirty="0"/>
              <a:t>the marking progress and ensure allocation doesn't overrun the concurrent </a:t>
            </a:r>
            <a:r>
              <a:rPr lang="en-US" altLang="zh-CN" dirty="0" smtClean="0"/>
              <a:t>marking</a:t>
            </a:r>
          </a:p>
          <a:p>
            <a:r>
              <a:rPr lang="en-US" altLang="zh-CN" dirty="0"/>
              <a:t>T</a:t>
            </a:r>
            <a:r>
              <a:rPr lang="en-US" altLang="zh-CN" dirty="0" smtClean="0"/>
              <a:t>he </a:t>
            </a:r>
            <a:r>
              <a:rPr lang="en-US" altLang="zh-CN" dirty="0"/>
              <a:t>Pacer slows down allocation while speeding up </a:t>
            </a:r>
            <a:r>
              <a:rPr lang="en-US" altLang="zh-CN" dirty="0" smtClean="0"/>
              <a:t>marking</a:t>
            </a:r>
          </a:p>
          <a:p>
            <a:r>
              <a:rPr lang="en-US" altLang="zh-CN" dirty="0" smtClean="0"/>
              <a:t>Stop </a:t>
            </a:r>
            <a:r>
              <a:rPr lang="en-US" altLang="zh-CN" dirty="0"/>
              <a:t>the </a:t>
            </a:r>
            <a:r>
              <a:rPr lang="en-US" altLang="zh-CN" dirty="0" err="1"/>
              <a:t>Goroutine</a:t>
            </a:r>
            <a:r>
              <a:rPr lang="en-US" altLang="zh-CN" dirty="0"/>
              <a:t>, which is doing a lot of the allocation, and puts it to work doing </a:t>
            </a:r>
            <a:r>
              <a:rPr lang="en-US" altLang="zh-CN" dirty="0" smtClean="0"/>
              <a:t>marking</a:t>
            </a:r>
          </a:p>
          <a:p>
            <a:r>
              <a:rPr lang="en-US" altLang="zh-CN" dirty="0" smtClean="0"/>
              <a:t>Speed </a:t>
            </a:r>
            <a:r>
              <a:rPr lang="en-US" altLang="zh-CN" dirty="0"/>
              <a:t>up the garbage collector while slowing down the </a:t>
            </a:r>
            <a:r>
              <a:rPr lang="en-US" altLang="zh-CN" dirty="0" err="1"/>
              <a:t>mutator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2214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GC History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52" y="1920593"/>
            <a:ext cx="5694089" cy="4780039"/>
          </a:xfrm>
        </p:spPr>
      </p:pic>
    </p:spTree>
    <p:extLst>
      <p:ext uri="{BB962C8B-B14F-4D97-AF65-F5344CB8AC3E}">
        <p14:creationId xmlns:p14="http://schemas.microsoft.com/office/powerpoint/2010/main" val="17462176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Latency: 1.4 </a:t>
            </a:r>
            <a:r>
              <a:rPr kumimoji="1" lang="mr-IN" altLang="zh-CN" dirty="0" smtClean="0"/>
              <a:t>–</a:t>
            </a:r>
            <a:r>
              <a:rPr kumimoji="1" lang="en-US" altLang="zh-CN" dirty="0" smtClean="0"/>
              <a:t> 1.5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329" y="1952169"/>
            <a:ext cx="8396548" cy="471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0389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Latency: 1.5 </a:t>
            </a:r>
            <a:r>
              <a:rPr kumimoji="1" lang="mr-IN" altLang="zh-CN" dirty="0" smtClean="0"/>
              <a:t>–</a:t>
            </a:r>
            <a:r>
              <a:rPr kumimoji="1" lang="en-US" altLang="zh-CN" dirty="0" smtClean="0"/>
              <a:t> 1.6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7306" y="1966249"/>
            <a:ext cx="8696446" cy="4891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989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Latency: 1.6 </a:t>
            </a:r>
            <a:r>
              <a:rPr kumimoji="1" lang="mr-IN" altLang="zh-CN" dirty="0" smtClean="0"/>
              <a:t>–</a:t>
            </a:r>
            <a:r>
              <a:rPr kumimoji="1" lang="en-US" altLang="zh-CN" dirty="0" smtClean="0"/>
              <a:t> 1.6.3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908" y="1854064"/>
            <a:ext cx="8419459" cy="482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456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GC’s View of Go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5087" y="2244685"/>
            <a:ext cx="7121145" cy="400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437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Latency: 1.6.3 </a:t>
            </a:r>
            <a:r>
              <a:rPr kumimoji="1" lang="mr-IN" altLang="zh-CN" dirty="0" smtClean="0"/>
              <a:t>–</a:t>
            </a:r>
            <a:r>
              <a:rPr kumimoji="1" lang="en-US" altLang="zh-CN" dirty="0" smtClean="0"/>
              <a:t> 1.7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822" y="1967906"/>
            <a:ext cx="8245676" cy="4687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3230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Latency: 1.7 </a:t>
            </a:r>
            <a:r>
              <a:rPr kumimoji="1" lang="mr-IN" altLang="zh-CN" dirty="0" smtClean="0"/>
              <a:t>–</a:t>
            </a:r>
            <a:r>
              <a:rPr kumimoji="1" lang="en-US" altLang="zh-CN" dirty="0" smtClean="0"/>
              <a:t> 1.8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618" y="2033593"/>
            <a:ext cx="8010083" cy="4556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214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Latency: 1.8 </a:t>
            </a:r>
            <a:r>
              <a:rPr kumimoji="1" lang="mr-IN" altLang="zh-CN" dirty="0" smtClean="0"/>
              <a:t>–</a:t>
            </a:r>
            <a:r>
              <a:rPr kumimoji="1" lang="en-US" altLang="zh-CN" dirty="0" smtClean="0"/>
              <a:t> 1.9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409" y="2084773"/>
            <a:ext cx="7862587" cy="445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3418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SLOs then and now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775" y="2443545"/>
            <a:ext cx="106299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7771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Request Oriented Collector(</a:t>
            </a:r>
            <a:r>
              <a:rPr lang="zh-CN" altLang="en-US" dirty="0"/>
              <a:t>面向请求的回收器</a:t>
            </a:r>
            <a:r>
              <a:rPr lang="en-US" altLang="zh-CN" dirty="0" smtClean="0"/>
              <a:t>)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优势：</a:t>
            </a:r>
          </a:p>
          <a:p>
            <a:pPr lvl="1"/>
            <a:r>
              <a:rPr lang="en-US" altLang="zh-CN" dirty="0"/>
              <a:t>Go</a:t>
            </a:r>
            <a:r>
              <a:rPr lang="zh-CN" altLang="en-US" dirty="0"/>
              <a:t>目前很大一个应用</a:t>
            </a:r>
            <a:r>
              <a:rPr lang="zh-CN" altLang="en-US" dirty="0" smtClean="0"/>
              <a:t>场景是</a:t>
            </a:r>
            <a:r>
              <a:rPr lang="zh-CN" altLang="en-US" dirty="0"/>
              <a:t>接受一个请求</a:t>
            </a:r>
            <a:r>
              <a:rPr lang="en-US" altLang="zh-CN" dirty="0"/>
              <a:t>, </a:t>
            </a:r>
            <a:r>
              <a:rPr lang="zh-CN" altLang="en-US" dirty="0"/>
              <a:t>开一个协程</a:t>
            </a:r>
            <a:r>
              <a:rPr lang="en-US" altLang="zh-CN" dirty="0"/>
              <a:t>, </a:t>
            </a:r>
            <a:r>
              <a:rPr lang="zh-CN" altLang="en-US" dirty="0"/>
              <a:t>进行处理</a:t>
            </a:r>
            <a:r>
              <a:rPr lang="en-US" altLang="zh-CN" dirty="0"/>
              <a:t>, </a:t>
            </a:r>
            <a:r>
              <a:rPr lang="zh-CN" altLang="en-US" dirty="0"/>
              <a:t>处理完后协程回收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大大</a:t>
            </a:r>
            <a:r>
              <a:rPr lang="zh-CN" altLang="en-US" dirty="0"/>
              <a:t>减少了对象的</a:t>
            </a:r>
            <a:r>
              <a:rPr lang="en-US" altLang="zh-CN" dirty="0" smtClean="0"/>
              <a:t>publish</a:t>
            </a:r>
            <a:r>
              <a:rPr lang="zh-CN" altLang="en-US" dirty="0" smtClean="0"/>
              <a:t>，</a:t>
            </a:r>
            <a:r>
              <a:rPr lang="zh-CN" altLang="en-US" dirty="0" smtClean="0"/>
              <a:t>大部分对象在请求结束后就回收</a:t>
            </a:r>
          </a:p>
          <a:p>
            <a:r>
              <a:rPr kumimoji="1" lang="zh-CN" altLang="en-US" dirty="0" smtClean="0"/>
              <a:t>劣势</a:t>
            </a:r>
          </a:p>
          <a:p>
            <a:pPr lvl="1"/>
            <a:r>
              <a:rPr lang="zh-CN" altLang="en-US" dirty="0"/>
              <a:t>需要写屏障一直</a:t>
            </a:r>
            <a:r>
              <a:rPr lang="zh-CN" altLang="en-US" dirty="0" smtClean="0"/>
              <a:t>开启</a:t>
            </a:r>
          </a:p>
          <a:p>
            <a:pPr lvl="1"/>
            <a:r>
              <a:rPr lang="zh-CN" altLang="en-US" dirty="0"/>
              <a:t>开启</a:t>
            </a:r>
            <a:r>
              <a:rPr lang="en-US" altLang="zh-CN" dirty="0"/>
              <a:t>ROC</a:t>
            </a:r>
            <a:r>
              <a:rPr lang="zh-CN" altLang="en-US" dirty="0"/>
              <a:t>的</a:t>
            </a:r>
            <a:r>
              <a:rPr lang="en-US" altLang="zh-CN" dirty="0"/>
              <a:t>Go</a:t>
            </a:r>
            <a:r>
              <a:rPr lang="zh-CN" altLang="en-US" dirty="0"/>
              <a:t>编译器使得编译速度降低了</a:t>
            </a:r>
            <a:r>
              <a:rPr lang="en-US" altLang="zh-CN" dirty="0"/>
              <a:t>30%-50%, </a:t>
            </a:r>
            <a:r>
              <a:rPr lang="zh-CN" altLang="en-US" dirty="0"/>
              <a:t>一些性能测试中</a:t>
            </a:r>
            <a:r>
              <a:rPr lang="en-US" altLang="zh-CN" dirty="0"/>
              <a:t>, </a:t>
            </a:r>
            <a:r>
              <a:rPr lang="zh-CN" altLang="en-US" dirty="0"/>
              <a:t>也降低了</a:t>
            </a:r>
            <a:r>
              <a:rPr lang="en-US" altLang="zh-CN" dirty="0"/>
              <a:t>30%</a:t>
            </a:r>
            <a:r>
              <a:rPr lang="zh-CN" altLang="en-US" dirty="0" smtClean="0"/>
              <a:t>多</a:t>
            </a:r>
          </a:p>
          <a:p>
            <a:pPr lvl="1"/>
            <a:r>
              <a:rPr lang="zh-CN" altLang="en-US" dirty="0"/>
              <a:t>在</a:t>
            </a:r>
            <a:r>
              <a:rPr lang="en-US" altLang="zh-CN" dirty="0"/>
              <a:t>4-16</a:t>
            </a:r>
            <a:r>
              <a:rPr lang="zh-CN" altLang="en-US" dirty="0"/>
              <a:t>核的小机器上</a:t>
            </a:r>
            <a:r>
              <a:rPr lang="en-US" altLang="zh-CN" dirty="0"/>
              <a:t>, </a:t>
            </a:r>
            <a:r>
              <a:rPr lang="zh-CN" altLang="en-US" dirty="0"/>
              <a:t>这些性能损失是不可接受</a:t>
            </a:r>
            <a:r>
              <a:rPr lang="zh-CN" altLang="en-US" dirty="0" smtClean="0"/>
              <a:t>的</a:t>
            </a:r>
          </a:p>
          <a:p>
            <a:pPr lvl="1"/>
            <a:r>
              <a:rPr lang="zh-CN" altLang="en-US" dirty="0"/>
              <a:t>在</a:t>
            </a:r>
            <a:r>
              <a:rPr lang="en-US" altLang="zh-CN" dirty="0"/>
              <a:t>128</a:t>
            </a:r>
            <a:r>
              <a:rPr lang="zh-CN" altLang="en-US" dirty="0"/>
              <a:t>核以上</a:t>
            </a:r>
            <a:r>
              <a:rPr lang="en-US" altLang="zh-CN" dirty="0"/>
              <a:t>, ROC</a:t>
            </a:r>
            <a:r>
              <a:rPr lang="zh-CN" altLang="en-US" dirty="0"/>
              <a:t>的扩展性带来的好处大于写屏障带来的性能损失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605922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Generational GC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大部分对象都是短生命周期</a:t>
            </a:r>
          </a:p>
          <a:p>
            <a:r>
              <a:rPr kumimoji="1" lang="zh-CN" altLang="en-US" dirty="0" smtClean="0"/>
              <a:t>每次只要扫描一小部分</a:t>
            </a:r>
            <a:r>
              <a:rPr kumimoji="1" lang="en-US" altLang="zh-CN" dirty="0" smtClean="0"/>
              <a:t>Heap</a:t>
            </a:r>
            <a:endParaRPr kumimoji="1" lang="zh-CN" altLang="en-US" dirty="0" smtClean="0"/>
          </a:p>
          <a:p>
            <a:r>
              <a:rPr kumimoji="1" lang="zh-CN" altLang="en-US" dirty="0" smtClean="0"/>
              <a:t>通常是两个代：</a:t>
            </a:r>
            <a:r>
              <a:rPr kumimoji="1" lang="en-US" altLang="zh-CN" dirty="0" smtClean="0"/>
              <a:t>Young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Old</a:t>
            </a:r>
            <a:endParaRPr kumimoji="1" lang="zh-CN" altLang="en-US" dirty="0" smtClean="0"/>
          </a:p>
          <a:p>
            <a:r>
              <a:rPr kumimoji="1" lang="en-US" altLang="zh-CN" dirty="0" smtClean="0"/>
              <a:t>Minor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GC</a:t>
            </a:r>
            <a:r>
              <a:rPr kumimoji="1" lang="zh-CN" altLang="en-US" dirty="0" smtClean="0"/>
              <a:t>存活的对象</a:t>
            </a:r>
            <a:r>
              <a:rPr kumimoji="1" lang="en-US" altLang="zh-CN" dirty="0" smtClean="0"/>
              <a:t>Copy</a:t>
            </a:r>
            <a:r>
              <a:rPr kumimoji="1" lang="zh-CN" altLang="en-US" dirty="0" smtClean="0"/>
              <a:t>到老年代</a:t>
            </a:r>
          </a:p>
          <a:p>
            <a:r>
              <a:rPr kumimoji="1" lang="en-US" altLang="zh-CN" dirty="0" smtClean="0"/>
              <a:t>Minor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GC</a:t>
            </a:r>
            <a:r>
              <a:rPr kumimoji="1" lang="zh-CN" altLang="en-US" dirty="0" smtClean="0"/>
              <a:t>存活对象，通过</a:t>
            </a:r>
            <a:r>
              <a:rPr kumimoji="1" lang="en-US" altLang="zh-CN" dirty="0" smtClean="0"/>
              <a:t>Eden</a:t>
            </a:r>
            <a:r>
              <a:rPr kumimoji="1" lang="zh-CN" altLang="en-US" dirty="0" smtClean="0"/>
              <a:t>区暂存，多次存活对象</a:t>
            </a:r>
            <a:r>
              <a:rPr kumimoji="1" lang="en-US" altLang="zh-CN" dirty="0" smtClean="0"/>
              <a:t>Copy</a:t>
            </a:r>
            <a:r>
              <a:rPr kumimoji="1" lang="zh-CN" altLang="en-US" dirty="0" smtClean="0"/>
              <a:t>到老年代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06620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Generational GC</a:t>
            </a:r>
            <a:r>
              <a:rPr kumimoji="1" lang="zh-CN" altLang="en-US" dirty="0" smtClean="0"/>
              <a:t>劣势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Write barrier always on</a:t>
            </a:r>
          </a:p>
          <a:p>
            <a:r>
              <a:rPr kumimoji="1" lang="en-US" altLang="zh-CN" dirty="0" smtClean="0"/>
              <a:t>Escape analysis and value-orientation</a:t>
            </a:r>
            <a:r>
              <a:rPr kumimoji="1" lang="zh-CN" altLang="en-US" dirty="0" smtClean="0"/>
              <a:t>：大部分短生命周期对象都直接分配在栈上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004358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139700"/>
            <a:ext cx="11633200" cy="657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4742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THANK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5006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引用计数（</a:t>
            </a:r>
            <a:r>
              <a:rPr kumimoji="1" lang="en-US" altLang="zh-CN" dirty="0" smtClean="0"/>
              <a:t>RC</a:t>
            </a:r>
            <a:r>
              <a:rPr kumimoji="1" lang="zh-CN" altLang="en-US" dirty="0" smtClean="0"/>
              <a:t>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648" y="2146742"/>
            <a:ext cx="6438760" cy="45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090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引用计数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无法解决循环</a:t>
            </a:r>
            <a:r>
              <a:rPr lang="zh-CN" altLang="en-US" dirty="0" smtClean="0"/>
              <a:t>引用</a:t>
            </a:r>
          </a:p>
          <a:p>
            <a:r>
              <a:rPr lang="zh-CN" altLang="en-US" dirty="0"/>
              <a:t>实现一个高效率的引用计数 </a:t>
            </a:r>
            <a:r>
              <a:rPr lang="en-US" altLang="zh-CN" dirty="0"/>
              <a:t>GC </a:t>
            </a:r>
            <a:r>
              <a:rPr lang="zh-CN" altLang="en-US" dirty="0"/>
              <a:t>比较</a:t>
            </a:r>
            <a:r>
              <a:rPr lang="zh-CN" altLang="en-US" dirty="0" smtClean="0"/>
              <a:t>困难</a:t>
            </a:r>
          </a:p>
          <a:p>
            <a:pPr lvl="1"/>
            <a:r>
              <a:rPr lang="en-US" altLang="zh-CN" dirty="0"/>
              <a:t>space overhead</a:t>
            </a:r>
            <a:r>
              <a:rPr lang="zh-CN" altLang="en-US" dirty="0"/>
              <a:t>，每个对象需要额外的空间来</a:t>
            </a:r>
            <a:r>
              <a:rPr lang="zh-CN" altLang="en-US" dirty="0" smtClean="0"/>
              <a:t>存储</a:t>
            </a:r>
            <a:r>
              <a:rPr lang="zh-CN" altLang="en-US" dirty="0"/>
              <a:t>其</a:t>
            </a:r>
            <a:r>
              <a:rPr lang="zh-CN" altLang="en-US" dirty="0" smtClean="0"/>
              <a:t>引用次数</a:t>
            </a:r>
          </a:p>
          <a:p>
            <a:pPr lvl="1"/>
            <a:r>
              <a:rPr lang="en-US" altLang="zh-CN" dirty="0"/>
              <a:t>speed overhead</a:t>
            </a:r>
            <a:r>
              <a:rPr lang="zh-CN" altLang="en-US" dirty="0"/>
              <a:t>，在增加</a:t>
            </a:r>
            <a:r>
              <a:rPr lang="en-US" altLang="zh-CN" dirty="0"/>
              <a:t>/</a:t>
            </a:r>
            <a:r>
              <a:rPr lang="zh-CN" altLang="en-US" dirty="0"/>
              <a:t>减少对象的引用时，需要修改引用次数。这对于栈上的赋值（</a:t>
            </a:r>
            <a:r>
              <a:rPr lang="en-US" altLang="zh-CN" dirty="0"/>
              <a:t>on-stack assignment</a:t>
            </a:r>
            <a:r>
              <a:rPr lang="zh-CN" altLang="en-US" dirty="0"/>
              <a:t>，比如函数调用是的参数、函数内部变量等）影响是非常大的，因为之前只需要简单修改寄存器里面的值，现在需要一个原子操作（这涉及到加锁，会浪费几百个 </a:t>
            </a:r>
            <a:r>
              <a:rPr lang="en-US" altLang="zh-CN" dirty="0"/>
              <a:t>CPU cycles</a:t>
            </a:r>
            <a:r>
              <a:rPr lang="zh-CN" altLang="en-US" dirty="0" smtClean="0"/>
              <a:t>）</a:t>
            </a:r>
          </a:p>
          <a:p>
            <a:r>
              <a:rPr lang="zh-CN" altLang="en-US" dirty="0"/>
              <a:t>减少一个对象的引用计数时，会级联减少其引用对象的计数，这就可能造成同时删除过多的对象。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9002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Mark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Sweep</a:t>
            </a:r>
            <a:endParaRPr kumimoji="1" lang="zh-CN" altLang="en-US" dirty="0"/>
          </a:p>
        </p:txBody>
      </p:sp>
      <p:pic>
        <p:nvPicPr>
          <p:cNvPr id="7" name="内容占位符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3194" y="2603500"/>
            <a:ext cx="4469925" cy="3416300"/>
          </a:xfrm>
        </p:spPr>
      </p:pic>
    </p:spTree>
    <p:extLst>
      <p:ext uri="{BB962C8B-B14F-4D97-AF65-F5344CB8AC3E}">
        <p14:creationId xmlns:p14="http://schemas.microsoft.com/office/powerpoint/2010/main" val="4001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Mark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Sweep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mark</a:t>
            </a:r>
            <a:r>
              <a:rPr lang="zh-CN" altLang="en-US" dirty="0"/>
              <a:t>，从 </a:t>
            </a:r>
            <a:r>
              <a:rPr lang="en-US" altLang="zh-CN" dirty="0"/>
              <a:t>root </a:t>
            </a:r>
            <a:r>
              <a:rPr lang="zh-CN" altLang="en-US" dirty="0"/>
              <a:t>开始进行树遍历，每个访问的对象标注</a:t>
            </a:r>
            <a:r>
              <a:rPr lang="zh-CN" altLang="en-US" dirty="0" smtClean="0"/>
              <a:t>为使用中</a:t>
            </a:r>
          </a:p>
          <a:p>
            <a:r>
              <a:rPr lang="en-US" altLang="zh-CN" dirty="0"/>
              <a:t>sweep</a:t>
            </a:r>
            <a:r>
              <a:rPr lang="zh-CN" altLang="en-US" dirty="0"/>
              <a:t>，扫描整个内存区域，对于标注为「使用中」的对象去掉该标志，对于没有该标注的对象直接回收</a:t>
            </a:r>
            <a:r>
              <a:rPr lang="zh-CN" altLang="en-US" dirty="0" smtClean="0"/>
              <a:t>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709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Mark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Sweep</a:t>
            </a:r>
            <a:r>
              <a:rPr kumimoji="1" lang="zh-CN" altLang="en-US" dirty="0" smtClean="0"/>
              <a:t>缺点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在进行 </a:t>
            </a:r>
            <a:r>
              <a:rPr lang="en-US" altLang="zh-CN" dirty="0"/>
              <a:t>GC </a:t>
            </a:r>
            <a:r>
              <a:rPr lang="zh-CN" altLang="en-US" dirty="0"/>
              <a:t>期间，整个系统会被挂起（暂停，</a:t>
            </a:r>
            <a:r>
              <a:rPr lang="en-US" altLang="zh-CN" dirty="0"/>
              <a:t>Stop-the-world</a:t>
            </a:r>
            <a:r>
              <a:rPr lang="zh-CN" altLang="en-US" dirty="0"/>
              <a:t>），所以在一些实现中，会采用各种措施来减少这个暂停时间</a:t>
            </a:r>
          </a:p>
          <a:p>
            <a:r>
              <a:rPr lang="en-US" altLang="zh-CN" dirty="0"/>
              <a:t>heap </a:t>
            </a:r>
            <a:r>
              <a:rPr lang="zh-CN" altLang="en-US" dirty="0"/>
              <a:t>容易出现碎片。实现中一般会进行 </a:t>
            </a:r>
            <a:r>
              <a:rPr lang="en-US" altLang="zh-CN" dirty="0"/>
              <a:t>move </a:t>
            </a:r>
            <a:r>
              <a:rPr lang="zh-CN" altLang="en-US" dirty="0"/>
              <a:t>或 </a:t>
            </a:r>
            <a:r>
              <a:rPr lang="en-US" altLang="zh-CN" dirty="0"/>
              <a:t>compact</a:t>
            </a:r>
            <a:r>
              <a:rPr lang="zh-CN" altLang="en-US" dirty="0"/>
              <a:t>。（需要说明一点，所有 </a:t>
            </a:r>
            <a:r>
              <a:rPr lang="en-US" altLang="zh-CN" dirty="0"/>
              <a:t>heap </a:t>
            </a:r>
            <a:r>
              <a:rPr lang="zh-CN" altLang="en-US" dirty="0"/>
              <a:t>回收机制都会这个问题）</a:t>
            </a:r>
          </a:p>
          <a:p>
            <a:r>
              <a:rPr lang="zh-CN" altLang="en-US" dirty="0"/>
              <a:t>在 </a:t>
            </a:r>
            <a:r>
              <a:rPr lang="en-US" altLang="zh-CN" dirty="0"/>
              <a:t>GC </a:t>
            </a:r>
            <a:r>
              <a:rPr lang="zh-CN" altLang="en-US" dirty="0"/>
              <a:t>工作一段时间后，</a:t>
            </a:r>
            <a:r>
              <a:rPr lang="en-US" altLang="zh-CN" dirty="0"/>
              <a:t>heap </a:t>
            </a:r>
            <a:r>
              <a:rPr lang="zh-CN" altLang="en-US" dirty="0"/>
              <a:t>中连续地址上存在 </a:t>
            </a:r>
            <a:r>
              <a:rPr lang="en-US" altLang="zh-CN" dirty="0"/>
              <a:t>age </a:t>
            </a:r>
            <a:r>
              <a:rPr lang="zh-CN" altLang="en-US" dirty="0"/>
              <a:t>不同的对象，这非常不利于引用的本地化（</a:t>
            </a:r>
            <a:r>
              <a:rPr lang="en-US" altLang="zh-CN" dirty="0"/>
              <a:t>locality of reference</a:t>
            </a:r>
            <a:r>
              <a:rPr lang="zh-CN" altLang="en-US" dirty="0"/>
              <a:t>）</a:t>
            </a:r>
          </a:p>
          <a:p>
            <a:r>
              <a:rPr lang="zh-CN" altLang="en-US" dirty="0"/>
              <a:t>回收时间与 </a:t>
            </a:r>
            <a:r>
              <a:rPr lang="en-US" altLang="zh-CN" dirty="0"/>
              <a:t>heap </a:t>
            </a:r>
            <a:r>
              <a:rPr lang="zh-CN" altLang="en-US" dirty="0"/>
              <a:t>大小成</a:t>
            </a:r>
            <a:r>
              <a:rPr lang="zh-CN" altLang="en-US" dirty="0" smtClean="0"/>
              <a:t>正比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534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Features in </a:t>
            </a:r>
            <a:r>
              <a:rPr kumimoji="1" lang="en-US" altLang="zh-CN" dirty="0" smtClean="0"/>
              <a:t>Go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79051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会议室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离子会议室</Template>
  <TotalTime>90</TotalTime>
  <Words>1081</Words>
  <Application>Microsoft Macintosh PowerPoint</Application>
  <PresentationFormat>宽屏</PresentationFormat>
  <Paragraphs>107</Paragraphs>
  <Slides>38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4" baseType="lpstr">
      <vt:lpstr>Arial</vt:lpstr>
      <vt:lpstr>Century Gothic</vt:lpstr>
      <vt:lpstr>Mangal</vt:lpstr>
      <vt:lpstr>Wingdings 3</vt:lpstr>
      <vt:lpstr>宋体</vt:lpstr>
      <vt:lpstr>离子会议室</vt:lpstr>
      <vt:lpstr>Go GC策略分享</vt:lpstr>
      <vt:lpstr>Agenda</vt:lpstr>
      <vt:lpstr>GC’s View of Go</vt:lpstr>
      <vt:lpstr>引用计数（RC）</vt:lpstr>
      <vt:lpstr>引用计数</vt:lpstr>
      <vt:lpstr>Mark - Sweep</vt:lpstr>
      <vt:lpstr>Mark - Sweep</vt:lpstr>
      <vt:lpstr>Mark - Sweep缺点</vt:lpstr>
      <vt:lpstr>Features in Go</vt:lpstr>
      <vt:lpstr>Go is value-oriented</vt:lpstr>
      <vt:lpstr>Go allows interior pointers</vt:lpstr>
      <vt:lpstr>静态编译</vt:lpstr>
      <vt:lpstr>Two GC knobs</vt:lpstr>
      <vt:lpstr>History</vt:lpstr>
      <vt:lpstr>2014 – GC latency is an existential threat</vt:lpstr>
      <vt:lpstr>Fight the tyranny of the 9s with redundancy</vt:lpstr>
      <vt:lpstr>Fight the tyranny of the 9s with redundancy</vt:lpstr>
      <vt:lpstr>2014 GC SLO</vt:lpstr>
      <vt:lpstr>Tri-color algorithm and Write barrier</vt:lpstr>
      <vt:lpstr>Copying GC and Read Barrier</vt:lpstr>
      <vt:lpstr>Size-segregated spans</vt:lpstr>
      <vt:lpstr>Size-segregated spans</vt:lpstr>
      <vt:lpstr>Object Metadata</vt:lpstr>
      <vt:lpstr>Write barrier on during GC</vt:lpstr>
      <vt:lpstr>The GC Pacer</vt:lpstr>
      <vt:lpstr>GC History</vt:lpstr>
      <vt:lpstr>Latency: 1.4 – 1.5</vt:lpstr>
      <vt:lpstr>Latency: 1.5 – 1.6</vt:lpstr>
      <vt:lpstr>Latency: 1.6 – 1.6.3</vt:lpstr>
      <vt:lpstr>Latency: 1.6.3 – 1.7</vt:lpstr>
      <vt:lpstr>Latency: 1.7 – 1.8</vt:lpstr>
      <vt:lpstr>Latency: 1.8 – 1.9</vt:lpstr>
      <vt:lpstr>SLOs then and now</vt:lpstr>
      <vt:lpstr>Request Oriented Collector(面向请求的回收器)</vt:lpstr>
      <vt:lpstr>Generational GC</vt:lpstr>
      <vt:lpstr>Generational GC劣势</vt:lpstr>
      <vt:lpstr>PowerPoint 演示文稿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 GC策略分享</dc:title>
  <dc:creator>Microsoft Office 用户</dc:creator>
  <cp:lastModifiedBy>Microsoft Office 用户</cp:lastModifiedBy>
  <cp:revision>29</cp:revision>
  <dcterms:created xsi:type="dcterms:W3CDTF">2019-10-29T12:59:55Z</dcterms:created>
  <dcterms:modified xsi:type="dcterms:W3CDTF">2019-11-17T01:54:54Z</dcterms:modified>
</cp:coreProperties>
</file>

<file path=docProps/thumbnail.jpeg>
</file>